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05" r:id="rId2"/>
    <p:sldId id="310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54CFFE-5AEE-457A-8CF8-C6E79F95161F}">
          <p14:sldIdLst>
            <p14:sldId id="605"/>
            <p14:sldId id="310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8F"/>
    <a:srgbClr val="A5A5A5"/>
    <a:srgbClr val="487EAD"/>
    <a:srgbClr val="2F5597"/>
    <a:srgbClr val="FFAF2B"/>
    <a:srgbClr val="A61A2A"/>
    <a:srgbClr val="A61A1A"/>
    <a:srgbClr val="800000"/>
    <a:srgbClr val="FFFF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7" autoAdjust="0"/>
    <p:restoredTop sz="94628"/>
  </p:normalViewPr>
  <p:slideViewPr>
    <p:cSldViewPr snapToGrid="0">
      <p:cViewPr varScale="1">
        <p:scale>
          <a:sx n="155" d="100"/>
          <a:sy n="155" d="100"/>
        </p:scale>
        <p:origin x="20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455A1-6A83-4317-A020-ADE7BA9714CF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2A964-2C55-4355-BCFB-DD51A8BC1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18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33F3-F3AC-47C9-BDBF-C43841DE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45FC-40D9-40BD-8884-37455F4B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B710E-1CCE-4855-A88E-646B01FB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1586-C577-4D12-8328-DC4360412D3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4598A-61A8-4E90-A833-0CD25DB4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AD6F4-ACC9-4266-A804-F048DBD3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1C5E-56C3-4B7B-BA29-3DF272FCD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4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4303D-EEC9-4204-8B8D-DE556854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476B-FDE6-479A-B56A-299861318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B26DA-61C8-423E-B283-A9A4E6E33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C240-6E1E-4A35-88CC-9E284332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1586-C577-4D12-8328-DC4360412D3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55460-E3C5-44F4-9061-B2F8FD67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63FC7-C8AC-47D7-B02B-8D082F10F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1C5E-56C3-4B7B-BA29-3DF272FCD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3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 userDrawn="1"/>
        </p:nvSpPr>
        <p:spPr>
          <a:xfrm rot="5400000">
            <a:off x="32921" y="-63054"/>
            <a:ext cx="367345" cy="457033"/>
          </a:xfrm>
          <a:prstGeom prst="rtTriangle">
            <a:avLst/>
          </a:prstGeom>
          <a:solidFill>
            <a:srgbClr val="0043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10" y="183036"/>
            <a:ext cx="6232711" cy="388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="0" i="0">
                <a:solidFill>
                  <a:srgbClr val="2F5597"/>
                </a:solidFill>
                <a:latin typeface="Verdana"/>
                <a:cs typeface="Verdan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74440" y="528411"/>
            <a:ext cx="6209581" cy="306388"/>
          </a:xfrm>
        </p:spPr>
        <p:txBody>
          <a:bodyPr>
            <a:normAutofit/>
          </a:bodyPr>
          <a:lstStyle>
            <a:lvl1pPr marL="0" indent="0">
              <a:buNone/>
              <a:defRPr sz="800" b="0" i="0">
                <a:solidFill>
                  <a:srgbClr val="005A94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" y="6561385"/>
            <a:ext cx="1574581" cy="17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63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Confidential Property of Tervis</a:t>
            </a:r>
            <a:r>
              <a:rPr lang="en-US" sz="563" b="0" i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®</a:t>
            </a:r>
            <a:r>
              <a:rPr lang="en-US" sz="563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 2019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6787789"/>
            <a:ext cx="12192000" cy="92885"/>
          </a:xfrm>
          <a:prstGeom prst="rect">
            <a:avLst/>
          </a:prstGeom>
          <a:solidFill>
            <a:srgbClr val="0043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351" y="6333067"/>
            <a:ext cx="1200149" cy="303510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10541001" y="6315220"/>
            <a:ext cx="0" cy="344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C2C32B7D-89FE-4C1B-8277-C45486B2C5FB}"/>
              </a:ext>
            </a:extLst>
          </p:cNvPr>
          <p:cNvSpPr txBox="1">
            <a:spLocks/>
          </p:cNvSpPr>
          <p:nvPr userDrawn="1"/>
        </p:nvSpPr>
        <p:spPr>
          <a:xfrm>
            <a:off x="1512383" y="6457976"/>
            <a:ext cx="571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p.</a:t>
            </a:r>
            <a:fld id="{FEC420AB-2F84-8249-B77D-B44F8A8190E2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78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5BD478-CDD4-403C-ABB7-E52EE03F2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55E76-701E-4FA9-858B-2206C21D5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20AE2-9AC9-45EC-A558-F0643D534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1586-C577-4D12-8328-DC4360412D35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78C44-86AD-4412-B1E7-E0EC25210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CBF92-4756-445E-8199-E05663140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1C5E-56C3-4B7B-BA29-3DF272FCD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6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7" r="-790"/>
          <a:stretch/>
        </p:blipFill>
        <p:spPr>
          <a:xfrm>
            <a:off x="0" y="654400"/>
            <a:ext cx="8321040" cy="503804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5A2A160-F944-4A8C-BE1B-1BDFA5EA1E27}"/>
              </a:ext>
            </a:extLst>
          </p:cNvPr>
          <p:cNvSpPr txBox="1"/>
          <p:nvPr/>
        </p:nvSpPr>
        <p:spPr>
          <a:xfrm>
            <a:off x="564406" y="300243"/>
            <a:ext cx="3708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Classic 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15592" y="5505909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24oz</a:t>
            </a:r>
          </a:p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Tumbler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42779" y="5497655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24oz</a:t>
            </a:r>
          </a:p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Water Bottle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7281" y="5510464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10oz</a:t>
            </a:r>
          </a:p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Tumbler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6250" y="5499831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16oz</a:t>
            </a:r>
          </a:p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Tumbler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59242" y="5489764"/>
            <a:ext cx="494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16oz</a:t>
            </a:r>
          </a:p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Mug</a:t>
            </a:r>
          </a:p>
        </p:txBody>
      </p:sp>
      <p:sp>
        <p:nvSpPr>
          <p:cNvPr id="3" name="Rectangle 2"/>
          <p:cNvSpPr/>
          <p:nvPr/>
        </p:nvSpPr>
        <p:spPr>
          <a:xfrm>
            <a:off x="3037824" y="5417576"/>
            <a:ext cx="2519918" cy="576776"/>
          </a:xfrm>
          <a:prstGeom prst="rect">
            <a:avLst/>
          </a:prstGeom>
          <a:noFill/>
          <a:ln w="6350">
            <a:solidFill>
              <a:srgbClr val="2F528F">
                <a:alpha val="4078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60503" y="1395449"/>
            <a:ext cx="3761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 b="1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algn="l"/>
            <a:r>
              <a:rPr lang="en-US" b="0" dirty="0"/>
              <a:t>The original line of double-wall insulated drinkware. Invented and pioneered by </a:t>
            </a:r>
            <a:r>
              <a:rPr lang="en-US" b="0" dirty="0" err="1"/>
              <a:t>Tervis</a:t>
            </a:r>
            <a:r>
              <a:rPr lang="en-US" b="0" dirty="0"/>
              <a:t> in 1946, every product is made to be more than an insulated tumbler. Our tumblers have always been made to reduce our impact on our oceans and to inspire sustainable living.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A1F973-2ED7-E14A-AC4C-91407FDE4F92}"/>
              </a:ext>
            </a:extLst>
          </p:cNvPr>
          <p:cNvSpPr txBox="1"/>
          <p:nvPr/>
        </p:nvSpPr>
        <p:spPr>
          <a:xfrm>
            <a:off x="7681173" y="2611380"/>
            <a:ext cx="290606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Tumblers &amp; Bottles</a:t>
            </a:r>
          </a:p>
          <a:p>
            <a:pPr algn="ctr"/>
            <a:endParaRPr lang="en-US" sz="1000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Keeps drinks Hotter &amp; Colder longer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Made In America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Dishwasher, Microwave and Freezer safe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Lifetime Guarantee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Reduces Condensation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BPA-free </a:t>
            </a:r>
            <a:r>
              <a:rPr lang="en-US" sz="1000" dirty="0" err="1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Tritan</a:t>
            </a:r>
            <a:r>
              <a:rPr lang="en-US" sz="1000" baseline="30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®</a:t>
            </a:r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 plastic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1000’s of designs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Fits most cup holders</a:t>
            </a:r>
          </a:p>
          <a:p>
            <a:pPr algn="ctr"/>
            <a:endParaRPr lang="en-US" sz="1000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5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85"/>
          <a:stretch/>
        </p:blipFill>
        <p:spPr>
          <a:xfrm>
            <a:off x="4127063" y="0"/>
            <a:ext cx="8046720" cy="59322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5A2A160-F944-4A8C-BE1B-1BDFA5EA1E27}"/>
              </a:ext>
            </a:extLst>
          </p:cNvPr>
          <p:cNvSpPr txBox="1"/>
          <p:nvPr/>
        </p:nvSpPr>
        <p:spPr>
          <a:xfrm>
            <a:off x="564406" y="300243"/>
            <a:ext cx="3708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Stainless 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19764" y="551654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20oz</a:t>
            </a:r>
          </a:p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Tumbler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79271" y="549765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17oz</a:t>
            </a:r>
          </a:p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Slim Bottle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237281" y="5510464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12oz</a:t>
            </a:r>
          </a:p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Tumbler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86169" y="5510464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30oz</a:t>
            </a:r>
          </a:p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Tumbler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4157" y="1352938"/>
            <a:ext cx="34245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 b="1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algn="r"/>
            <a:r>
              <a:rPr lang="en-US" b="0" dirty="0"/>
              <a:t>Our line of stainless steel tumblers and bottles are built for performance and unparalleled customization. Full, on-demand printing means our designs can vary from simple patterns to sharp, elegant, sports designs printed in the USA.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EF19EB-C9BC-BD41-B399-373F1DADCB45}"/>
              </a:ext>
            </a:extLst>
          </p:cNvPr>
          <p:cNvSpPr txBox="1"/>
          <p:nvPr/>
        </p:nvSpPr>
        <p:spPr>
          <a:xfrm>
            <a:off x="3400274" y="2559134"/>
            <a:ext cx="1511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Bottles</a:t>
            </a:r>
          </a:p>
          <a:p>
            <a:pPr algn="ctr"/>
            <a:endParaRPr lang="en-US" sz="1000" b="1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48 Hours Cold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12 Hours Hot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Quiet, No Slip Base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Leak-Proof lid</a:t>
            </a:r>
          </a:p>
          <a:p>
            <a:pPr algn="ctr"/>
            <a:endParaRPr lang="en-US" sz="1000" b="1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B78361-C12F-7C42-B845-9B667AE553C6}"/>
              </a:ext>
            </a:extLst>
          </p:cNvPr>
          <p:cNvSpPr txBox="1"/>
          <p:nvPr/>
        </p:nvSpPr>
        <p:spPr>
          <a:xfrm>
            <a:off x="1985118" y="2559134"/>
            <a:ext cx="13716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Tumblers</a:t>
            </a:r>
          </a:p>
          <a:p>
            <a:pPr algn="ctr"/>
            <a:endParaRPr lang="en-US" sz="1000" b="1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24 Hours Cold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8 Hours Hot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Spill resistant lid</a:t>
            </a:r>
          </a:p>
          <a:p>
            <a:pPr algn="ctr"/>
            <a:endParaRPr lang="en-US" sz="1000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endParaRPr lang="en-US" sz="1000" b="1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122212-FFFD-484E-ACB2-E91339686157}"/>
              </a:ext>
            </a:extLst>
          </p:cNvPr>
          <p:cNvSpPr txBox="1"/>
          <p:nvPr/>
        </p:nvSpPr>
        <p:spPr>
          <a:xfrm>
            <a:off x="2275609" y="3642220"/>
            <a:ext cx="2205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5-Year Guarantee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Designed and printed in USA*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18/8 grade stainless steel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Triple insulated / Copper Lined</a:t>
            </a:r>
          </a:p>
          <a:p>
            <a:pPr algn="ctr"/>
            <a:r>
              <a:rPr lang="en-US" sz="1000" dirty="0">
                <a:solidFill>
                  <a:srgbClr val="2F5597"/>
                </a:solidFill>
                <a:latin typeface="Verdana" charset="0"/>
                <a:ea typeface="Verdana" charset="0"/>
                <a:cs typeface="Verdana" charset="0"/>
              </a:rPr>
              <a:t>1000’s of designs</a:t>
            </a:r>
          </a:p>
          <a:p>
            <a:pPr algn="ctr"/>
            <a:endParaRPr lang="en-US" sz="1000" dirty="0">
              <a:solidFill>
                <a:srgbClr val="2F5597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6D132F-5A8B-7D48-B8F6-F2D632020013}"/>
              </a:ext>
            </a:extLst>
          </p:cNvPr>
          <p:cNvSpPr txBox="1"/>
          <p:nvPr/>
        </p:nvSpPr>
        <p:spPr>
          <a:xfrm>
            <a:off x="1067" y="6417277"/>
            <a:ext cx="17940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*Manufactured responsibly in China</a:t>
            </a:r>
          </a:p>
        </p:txBody>
      </p:sp>
    </p:spTree>
    <p:extLst>
      <p:ext uri="{BB962C8B-B14F-4D97-AF65-F5344CB8AC3E}">
        <p14:creationId xmlns:p14="http://schemas.microsoft.com/office/powerpoint/2010/main" val="22141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61691</TotalTime>
  <Words>193</Words>
  <Application>Microsoft Macintosh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2019</dc:title>
  <dc:creator>Michelle Price</dc:creator>
  <cp:lastModifiedBy>Jaysen Ward</cp:lastModifiedBy>
  <cp:revision>144</cp:revision>
  <dcterms:created xsi:type="dcterms:W3CDTF">2019-01-15T19:37:14Z</dcterms:created>
  <dcterms:modified xsi:type="dcterms:W3CDTF">2019-12-11T17:55:44Z</dcterms:modified>
</cp:coreProperties>
</file>